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HelveticaNeue-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-bold.fntdata"/><Relationship Id="rId24" Type="http://schemas.openxmlformats.org/officeDocument/2006/relationships/slide" Target="slides/slide19.xml"/><Relationship Id="rId46" Type="http://schemas.openxmlformats.org/officeDocument/2006/relationships/font" Target="fonts/Oswald-regular.fntdata"/><Relationship Id="rId23" Type="http://schemas.openxmlformats.org/officeDocument/2006/relationships/slide" Target="slides/slide18.xml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swa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369375" y="1481025"/>
            <a:ext cx="5492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Minha primeira rede neural artificial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4791800" y="29316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#4 Machine Learning Experience</a:t>
            </a:r>
            <a:endParaRPr sz="1800"/>
          </a:p>
        </p:txBody>
      </p:sp>
      <p:sp>
        <p:nvSpPr>
          <p:cNvPr id="136" name="Shape 136"/>
          <p:cNvSpPr txBox="1"/>
          <p:nvPr>
            <p:ph idx="1" type="subTitle"/>
          </p:nvPr>
        </p:nvSpPr>
        <p:spPr>
          <a:xfrm>
            <a:off x="4859975" y="3496425"/>
            <a:ext cx="329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Edição CI&amp;T - 14/06/18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62" y="248263"/>
            <a:ext cx="5417876" cy="4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37" y="77475"/>
            <a:ext cx="7818326" cy="49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580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7576225" y="-155800"/>
            <a:ext cx="1567800" cy="1046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7863475" y="156375"/>
            <a:ext cx="9933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lang="pt-B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PUTZ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013"/>
            <a:ext cx="9144000" cy="429548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idx="4294967295" type="ctrTitle"/>
          </p:nvPr>
        </p:nvSpPr>
        <p:spPr>
          <a:xfrm>
            <a:off x="1024800" y="240150"/>
            <a:ext cx="7094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História das redes neurais artificiais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0850"/>
            <a:ext cx="9144000" cy="651933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5098625" y="4338700"/>
            <a:ext cx="4045500" cy="98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5232875" y="4480800"/>
            <a:ext cx="3777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lang="pt-B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Partiu, mão na massa?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218100" y="6469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Machine Learning</a:t>
            </a:r>
            <a:endParaRPr b="1"/>
          </a:p>
        </p:txBody>
      </p:sp>
      <p:sp>
        <p:nvSpPr>
          <p:cNvPr id="229" name="Shape 229"/>
          <p:cNvSpPr txBox="1"/>
          <p:nvPr/>
        </p:nvSpPr>
        <p:spPr>
          <a:xfrm>
            <a:off x="535500" y="1777175"/>
            <a:ext cx="80730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</a:rPr>
              <a:t>O aprendizado de máquina tem a função de entender, reproduzir e melhorar comportamentos padrões estabelecidos previamente, aplicando automaticamente a mais dados para criar modelos que funcionam em tempo real e ajudam de forma muito eficiente na resolução de problemas complexos.</a:t>
            </a:r>
            <a:endParaRPr sz="25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443" y="0"/>
            <a:ext cx="92751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-82450" y="209775"/>
            <a:ext cx="4793400" cy="98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54200" y="414825"/>
            <a:ext cx="45201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lang="pt-B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Mas o que é aprendizagem?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18100" y="646950"/>
            <a:ext cx="7038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/>
              <a:t>Aprendizagem</a:t>
            </a:r>
            <a:endParaRPr b="1" sz="4000"/>
          </a:p>
        </p:txBody>
      </p:sp>
      <p:sp>
        <p:nvSpPr>
          <p:cNvPr id="242" name="Shape 242"/>
          <p:cNvSpPr txBox="1"/>
          <p:nvPr/>
        </p:nvSpPr>
        <p:spPr>
          <a:xfrm>
            <a:off x="535500" y="1932975"/>
            <a:ext cx="80730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ABF2C"/>
              </a:buClr>
              <a:buFont typeface="Oswald"/>
              <a:buNone/>
            </a:pPr>
            <a:r>
              <a:rPr b="1" lang="pt-BR" sz="3000">
                <a:solidFill>
                  <a:srgbClr val="FABF2C"/>
                </a:solidFill>
                <a:latin typeface="Oswald"/>
                <a:ea typeface="Oswald"/>
                <a:cs typeface="Oswald"/>
                <a:sym typeface="Oswald"/>
              </a:rPr>
              <a:t>É o processo pelo qual as competências, habilidades, conhecimentos, comportamentos ou valores são adquiridos ou modificados, como resultado de estudo, experiência, formação, raciocínio e observação.</a:t>
            </a:r>
            <a:endParaRPr sz="25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247325" y="569025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Deep Learning x Redes Neurais Artificiais</a:t>
            </a:r>
            <a:endParaRPr b="1"/>
          </a:p>
        </p:txBody>
      </p:sp>
      <p:sp>
        <p:nvSpPr>
          <p:cNvPr id="248" name="Shape 248"/>
          <p:cNvSpPr txBox="1"/>
          <p:nvPr/>
        </p:nvSpPr>
        <p:spPr>
          <a:xfrm>
            <a:off x="594000" y="2244600"/>
            <a:ext cx="79560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00"/>
                </a:solidFill>
              </a:rPr>
              <a:t>Aprendizado profundo é um tipo de aprendizado de máquina no qual os computadores formam grandes redes neurais artificiais, semelhantes às encontradas no cérebro humano.</a:t>
            </a:r>
            <a:endParaRPr sz="2500">
              <a:solidFill>
                <a:srgbClr val="FF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247325" y="569025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Deep Learning x Redes Neurais Artificiais</a:t>
            </a:r>
            <a:endParaRPr b="1"/>
          </a:p>
        </p:txBody>
      </p:sp>
      <p:sp>
        <p:nvSpPr>
          <p:cNvPr id="254" name="Shape 254"/>
          <p:cNvSpPr txBox="1"/>
          <p:nvPr/>
        </p:nvSpPr>
        <p:spPr>
          <a:xfrm>
            <a:off x="594000" y="1864825"/>
            <a:ext cx="7956000" cy="23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</a:rPr>
              <a:t>As redes neurais existem desde os anos 50, mas apenas recentemente o poder computacional e as capacidades de armazenamento de dados avançaram até o ponto em que o aprendizado profundo pudesse ser usado para criar novas e empolgantes tecnologias.</a:t>
            </a:r>
            <a:endParaRPr sz="25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10000" l="0" r="0" t="10000"/>
          <a:stretch/>
        </p:blipFill>
        <p:spPr>
          <a:xfrm>
            <a:off x="-1447625" y="1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5138425" y="266850"/>
            <a:ext cx="289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Quem sou eu?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3994075" y="1086200"/>
            <a:ext cx="47784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Publicitário especialista em gamificação e branding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CEO / CTO &amp; co fundador na PredictBox.io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Pesquisador e Engenheiro de Machine Learning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Estudante de Deep Learning</a:t>
            </a:r>
            <a:r>
              <a:rPr lang="pt-BR">
                <a:solidFill>
                  <a:srgbClr val="FFFFFF"/>
                </a:solidFill>
              </a:rPr>
              <a:t>	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Jogador Overwatch e Dota 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Organizador do ML Experience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Disseminador da cultura data-driven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Empreendedor desde a escola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6327"/>
            <a:ext cx="9144000" cy="671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1052550" y="5495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Definição de aprendizagem profunda</a:t>
            </a:r>
            <a:endParaRPr b="1"/>
          </a:p>
        </p:txBody>
      </p:sp>
      <p:sp>
        <p:nvSpPr>
          <p:cNvPr id="265" name="Shape 265"/>
          <p:cNvSpPr txBox="1"/>
          <p:nvPr/>
        </p:nvSpPr>
        <p:spPr>
          <a:xfrm>
            <a:off x="574500" y="1816200"/>
            <a:ext cx="7995000" cy="25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00"/>
                </a:solidFill>
              </a:rPr>
              <a:t>No aprendizado profundo, grandes redes neurais artificiais são alimentadas por algoritmos de aprendizado e quantidades crescentes de dados, ampliando continuamente sua capacidade de "pensar" e "aprender", conforme processam mais e mais dados. "Profundo" por conta das muitas camadas que a rede neural acumula com o tempo, e o desempenho melhora quanto mais profunda a rede for.</a:t>
            </a:r>
            <a:endParaRPr sz="2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3389" y="0"/>
            <a:ext cx="95466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052550" y="549550"/>
            <a:ext cx="70389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Definição de aprendizagem profunda</a:t>
            </a:r>
            <a:endParaRPr b="1"/>
          </a:p>
        </p:txBody>
      </p:sp>
      <p:sp>
        <p:nvSpPr>
          <p:cNvPr id="276" name="Shape 276"/>
          <p:cNvSpPr txBox="1"/>
          <p:nvPr/>
        </p:nvSpPr>
        <p:spPr>
          <a:xfrm>
            <a:off x="374850" y="2215400"/>
            <a:ext cx="83943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Hoje,  grande parte do aprendizado profundo acontece sob a supervisão humana, mas o objetivo é criar redes neurais que consigam treinar a si mesmas e "aprender" de modo independente.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052550" y="676175"/>
            <a:ext cx="70389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Para a galera da Hype e das Buzwords</a:t>
            </a:r>
            <a:endParaRPr b="1"/>
          </a:p>
        </p:txBody>
      </p:sp>
      <p:sp>
        <p:nvSpPr>
          <p:cNvPr id="282" name="Shape 282"/>
          <p:cNvSpPr txBox="1"/>
          <p:nvPr/>
        </p:nvSpPr>
        <p:spPr>
          <a:xfrm>
            <a:off x="374850" y="1650600"/>
            <a:ext cx="83943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00"/>
                </a:solidFill>
              </a:rPr>
              <a:t>“A inteligência artificial seria a versão final do Google. O melhor mecanismo de busca que entenderia tudo na web. Ele entenderia exatamente o que você queria e lhe daria a coisa certa. Estamos longe de fazer isso agora. No entanto, podemos chegar mais perto disso, e é basicamente nisso que trabalhamos. ”</a:t>
            </a:r>
            <a:endParaRPr sz="2000">
              <a:solidFill>
                <a:srgbClr val="FFFF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00"/>
                </a:solidFill>
              </a:rPr>
              <a:t>Larry Page, CEO da Alphabet e fundador do Google</a:t>
            </a:r>
            <a:endParaRPr sz="2000">
              <a:solidFill>
                <a:srgbClr val="FFFF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1052550" y="676175"/>
            <a:ext cx="70389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Cultura data-driven</a:t>
            </a:r>
            <a:endParaRPr b="1"/>
          </a:p>
        </p:txBody>
      </p:sp>
      <p:sp>
        <p:nvSpPr>
          <p:cNvPr id="288" name="Shape 288"/>
          <p:cNvSpPr txBox="1"/>
          <p:nvPr/>
        </p:nvSpPr>
        <p:spPr>
          <a:xfrm>
            <a:off x="374850" y="1650600"/>
            <a:ext cx="83943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</a:rPr>
              <a:t>Cultura data-driven é acreditar no poder de ser orientado por dados e gerar valor para todas as áreas. As empresas que terão sucesso no futuro serão data-driven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</a:rPr>
              <a:t>Marcus oliveira, CEO e líder técnico da Predictbox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9144000" cy="713610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0" y="4251050"/>
            <a:ext cx="3009000" cy="98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106050" y="4456100"/>
            <a:ext cx="27969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lang="pt-B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AI SIM! E a RNA?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181"/>
            <a:ext cx="9144000" cy="731520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183675" y="213150"/>
            <a:ext cx="2226300" cy="19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“Os homens devem moldar seu caminho. A partir do momento em que você vir o caminho em tudo o que fizer, você se tornará o caminho.”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Miyamoto Musashi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839" y="0"/>
            <a:ext cx="95756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-170400" y="0"/>
            <a:ext cx="5138100" cy="12102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176250" y="258975"/>
            <a:ext cx="44448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lang="pt-BR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Deep Learning? Cade?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8792"/>
            <a:ext cx="9144000" cy="6125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-488800" y="-561725"/>
            <a:ext cx="10033200" cy="5799900"/>
          </a:xfrm>
          <a:prstGeom prst="rect">
            <a:avLst/>
          </a:prstGeom>
          <a:gradFill>
            <a:gsLst>
              <a:gs pos="0">
                <a:srgbClr val="42A3E8">
                  <a:alpha val="69411"/>
                </a:srgbClr>
              </a:gs>
              <a:gs pos="100000">
                <a:srgbClr val="0076B9">
                  <a:alpha val="6941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92929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838400" y="677975"/>
            <a:ext cx="73788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“Without data, you’re just another person with opinion”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W. Edwards Deming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838400" y="2802225"/>
            <a:ext cx="81330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“Sem dados, você é apenas outra pessoa com opinião”</a:t>
            </a:r>
            <a:endParaRPr b="1" sz="40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6006350" y="0"/>
            <a:ext cx="3137700" cy="10803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6257075" y="252450"/>
            <a:ext cx="27021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lang="pt-BR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COMUNIDADE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etup_hotmart.jpeg"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" y="-1264819"/>
            <a:ext cx="9143974" cy="685798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-488800" y="-561725"/>
            <a:ext cx="10033200" cy="5799900"/>
          </a:xfrm>
          <a:prstGeom prst="rect">
            <a:avLst/>
          </a:prstGeom>
          <a:gradFill>
            <a:gsLst>
              <a:gs pos="0">
                <a:srgbClr val="42A3E8">
                  <a:alpha val="69411"/>
                </a:srgbClr>
              </a:gs>
              <a:gs pos="100000">
                <a:srgbClr val="0076B9">
                  <a:alpha val="6941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92929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mmlbh-01.png"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088" y="2002050"/>
            <a:ext cx="3464719" cy="17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192" y="2002052"/>
            <a:ext cx="4409820" cy="1690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6339475" y="0"/>
            <a:ext cx="2804400" cy="12102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6681025" y="317400"/>
            <a:ext cx="21213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lang="pt-BR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RNA, OBÁ!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31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Redes Neurais Artificiais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2330850" y="1070075"/>
            <a:ext cx="4482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Redes Multilayer Perceptron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Redes Neurais Convolucionais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Redes Neurais Recorrentes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Long Short-Term Memory (LSTM)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Redes de Hopfield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Máquinas de Boltzmann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Deep Belief Network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Deep Auto-Encoders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Generative Adversarial Network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pt-BR" sz="2000">
                <a:solidFill>
                  <a:srgbClr val="FFFFFF"/>
                </a:solidFill>
              </a:rPr>
              <a:t>Deep Neural Network Capsules </a:t>
            </a:r>
            <a:endParaRPr sz="2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9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0" y="0"/>
            <a:ext cx="1402200" cy="98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305700" y="161575"/>
            <a:ext cx="736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</a:pPr>
            <a:r>
              <a:rPr b="1" lang="pt-B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OI?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